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imr0l2Ua3V6q8CPbpyjRaI69Kh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5" Type="http://customschemas.google.com/relationships/presentationmetadata" Target="meta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3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7b1bc2b6e_1_13:notes"/>
          <p:cNvSpPr/>
          <p:nvPr>
            <p:ph idx="2" type="sldImg"/>
          </p:nvPr>
        </p:nvSpPr>
        <p:spPr>
          <a:xfrm>
            <a:off x="121053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227b1bc2b6e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1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23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1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16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17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1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19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1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2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1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21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21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2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27b1bc2b6e_1_13"/>
          <p:cNvSpPr/>
          <p:nvPr/>
        </p:nvSpPr>
        <p:spPr>
          <a:xfrm>
            <a:off x="6396875" y="2932063"/>
            <a:ext cx="3141900" cy="1069800"/>
          </a:xfrm>
          <a:prstGeom prst="rect">
            <a:avLst/>
          </a:prstGeom>
          <a:solidFill>
            <a:srgbClr val="EFF4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g227b1bc2b6e_1_13"/>
          <p:cNvSpPr/>
          <p:nvPr/>
        </p:nvSpPr>
        <p:spPr>
          <a:xfrm>
            <a:off x="0" y="75"/>
            <a:ext cx="3041400" cy="7772400"/>
          </a:xfrm>
          <a:prstGeom prst="rect">
            <a:avLst/>
          </a:prstGeom>
          <a:solidFill>
            <a:srgbClr val="EFF4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g227b1bc2b6e_1_13"/>
          <p:cNvSpPr/>
          <p:nvPr/>
        </p:nvSpPr>
        <p:spPr>
          <a:xfrm>
            <a:off x="6399375" y="376650"/>
            <a:ext cx="3141900" cy="1069800"/>
          </a:xfrm>
          <a:prstGeom prst="rect">
            <a:avLst/>
          </a:prstGeom>
          <a:solidFill>
            <a:srgbClr val="EFF4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g227b1bc2b6e_1_13"/>
          <p:cNvSpPr/>
          <p:nvPr/>
        </p:nvSpPr>
        <p:spPr>
          <a:xfrm>
            <a:off x="3454725" y="2917550"/>
            <a:ext cx="2497800" cy="1118400"/>
          </a:xfrm>
          <a:prstGeom prst="rect">
            <a:avLst/>
          </a:prstGeom>
          <a:solidFill>
            <a:srgbClr val="EFF4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g227b1bc2b6e_1_13"/>
          <p:cNvSpPr/>
          <p:nvPr/>
        </p:nvSpPr>
        <p:spPr>
          <a:xfrm>
            <a:off x="3426375" y="385200"/>
            <a:ext cx="2530800" cy="1046700"/>
          </a:xfrm>
          <a:prstGeom prst="rect">
            <a:avLst/>
          </a:prstGeom>
          <a:solidFill>
            <a:srgbClr val="EFF4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g227b1bc2b6e_1_13"/>
          <p:cNvSpPr/>
          <p:nvPr/>
        </p:nvSpPr>
        <p:spPr>
          <a:xfrm>
            <a:off x="3454725" y="5465800"/>
            <a:ext cx="6089100" cy="811200"/>
          </a:xfrm>
          <a:prstGeom prst="rect">
            <a:avLst/>
          </a:prstGeom>
          <a:solidFill>
            <a:srgbClr val="EFF4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227b1bc2b6e_1_13"/>
          <p:cNvSpPr/>
          <p:nvPr/>
        </p:nvSpPr>
        <p:spPr>
          <a:xfrm>
            <a:off x="-12" y="2733600"/>
            <a:ext cx="3041400" cy="5038800"/>
          </a:xfrm>
          <a:prstGeom prst="rect">
            <a:avLst/>
          </a:prstGeom>
          <a:solidFill>
            <a:srgbClr val="00AFC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227b1bc2b6e_1_13"/>
          <p:cNvSpPr txBox="1"/>
          <p:nvPr>
            <p:ph idx="4294967295" type="body"/>
          </p:nvPr>
        </p:nvSpPr>
        <p:spPr>
          <a:xfrm>
            <a:off x="364650" y="4284875"/>
            <a:ext cx="2312100" cy="4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" sz="16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Background </a:t>
            </a:r>
            <a:endParaRPr i="1" sz="10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62" name="Google Shape;62;g227b1bc2b6e_1_13"/>
          <p:cNvCxnSpPr/>
          <p:nvPr/>
        </p:nvCxnSpPr>
        <p:spPr>
          <a:xfrm>
            <a:off x="447650" y="5133625"/>
            <a:ext cx="1857600" cy="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g227b1bc2b6e_1_13"/>
          <p:cNvSpPr txBox="1"/>
          <p:nvPr/>
        </p:nvSpPr>
        <p:spPr>
          <a:xfrm>
            <a:off x="238100" y="5247800"/>
            <a:ext cx="2133300" cy="12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00658" lvl="0" marL="36576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0658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0658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0658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0658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0658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g227b1bc2b6e_1_13"/>
          <p:cNvSpPr txBox="1"/>
          <p:nvPr>
            <p:ph idx="4294967295" type="body"/>
          </p:nvPr>
        </p:nvSpPr>
        <p:spPr>
          <a:xfrm>
            <a:off x="3539075" y="5569900"/>
            <a:ext cx="5952000" cy="668700"/>
          </a:xfrm>
          <a:prstGeom prst="rect">
            <a:avLst/>
          </a:prstGeom>
          <a:solidFill>
            <a:srgbClr val="EFF4F9"/>
          </a:solidFill>
          <a:ln>
            <a:noFill/>
          </a:ln>
        </p:spPr>
        <p:txBody>
          <a:bodyPr anchorCtr="0" anchor="t" bIns="113100" lIns="113100" spcFirstLastPara="1" rIns="113100" wrap="square" tIns="113100">
            <a:normAutofit fontScale="7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5768"/>
              <a:buNone/>
            </a:pPr>
            <a:r>
              <a:rPr lang="en" sz="208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Marketing Message</a:t>
            </a:r>
            <a:br>
              <a:rPr lang="en" sz="16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</a:br>
            <a:r>
              <a:rPr i="1" lang="en" sz="1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How can you describe your solution to have the biggest impact on this profile?</a:t>
            </a:r>
            <a:endParaRPr i="1" sz="1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g227b1bc2b6e_1_13"/>
          <p:cNvSpPr txBox="1"/>
          <p:nvPr/>
        </p:nvSpPr>
        <p:spPr>
          <a:xfrm>
            <a:off x="3214650" y="6384700"/>
            <a:ext cx="6345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g227b1bc2b6e_1_13"/>
          <p:cNvSpPr txBox="1"/>
          <p:nvPr>
            <p:ph idx="4294967295" type="body"/>
          </p:nvPr>
        </p:nvSpPr>
        <p:spPr>
          <a:xfrm>
            <a:off x="6399387" y="451163"/>
            <a:ext cx="3041400" cy="1006500"/>
          </a:xfrm>
          <a:prstGeom prst="rect">
            <a:avLst/>
          </a:prstGeom>
          <a:solidFill>
            <a:srgbClr val="EFF4F9"/>
          </a:solidFill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" sz="16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Objections / Challenges</a:t>
            </a:r>
            <a:br>
              <a:rPr b="1" lang="en" sz="1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i="1" lang="en" sz="1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are business pain points? Any roadblocks for success?</a:t>
            </a:r>
            <a:endParaRPr i="1"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7" name="Google Shape;67;g227b1bc2b6e_1_13"/>
          <p:cNvCxnSpPr/>
          <p:nvPr/>
        </p:nvCxnSpPr>
        <p:spPr>
          <a:xfrm>
            <a:off x="6394375" y="1468150"/>
            <a:ext cx="3143100" cy="0"/>
          </a:xfrm>
          <a:prstGeom prst="straightConnector1">
            <a:avLst/>
          </a:prstGeom>
          <a:noFill/>
          <a:ln cap="flat" cmpd="sng" w="38100">
            <a:solidFill>
              <a:srgbClr val="00AFC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8" name="Google Shape;68;g227b1bc2b6e_1_13"/>
          <p:cNvSpPr txBox="1"/>
          <p:nvPr>
            <p:ph idx="4294967295" type="title"/>
          </p:nvPr>
        </p:nvSpPr>
        <p:spPr>
          <a:xfrm>
            <a:off x="129550" y="461400"/>
            <a:ext cx="28545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500">
                <a:solidFill>
                  <a:srgbClr val="00AFCB"/>
                </a:solidFill>
                <a:latin typeface="Montserrat"/>
                <a:ea typeface="Montserrat"/>
                <a:cs typeface="Montserrat"/>
                <a:sym typeface="Montserrat"/>
              </a:rPr>
              <a:t>company name</a:t>
            </a:r>
            <a:endParaRPr b="1" sz="2500">
              <a:solidFill>
                <a:srgbClr val="00AFC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g227b1bc2b6e_1_13"/>
          <p:cNvSpPr txBox="1"/>
          <p:nvPr>
            <p:ph idx="4294967295" type="body"/>
          </p:nvPr>
        </p:nvSpPr>
        <p:spPr>
          <a:xfrm>
            <a:off x="8305575" y="1325"/>
            <a:ext cx="1857600" cy="3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i="1" lang="en" sz="1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Ideal Customer Profile</a:t>
            </a:r>
            <a:endParaRPr i="1"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g227b1bc2b6e_1_13"/>
          <p:cNvSpPr txBox="1"/>
          <p:nvPr>
            <p:ph idx="4294967295" type="body"/>
          </p:nvPr>
        </p:nvSpPr>
        <p:spPr>
          <a:xfrm>
            <a:off x="3452588" y="425838"/>
            <a:ext cx="2535600" cy="6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 fontScale="775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3962"/>
              <a:buNone/>
            </a:pPr>
            <a:r>
              <a:rPr lang="en" sz="2116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Revenue</a:t>
            </a:r>
            <a:r>
              <a:rPr lang="en" sz="1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220000"/>
              <a:buNone/>
            </a:pPr>
            <a:r>
              <a:rPr i="1" lang="en" sz="1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Customer profits, projections, budgets,  etc.</a:t>
            </a:r>
            <a:endParaRPr i="1"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1" name="Google Shape;71;g227b1bc2b6e_1_13"/>
          <p:cNvCxnSpPr/>
          <p:nvPr/>
        </p:nvCxnSpPr>
        <p:spPr>
          <a:xfrm>
            <a:off x="3421588" y="1465550"/>
            <a:ext cx="2530800" cy="0"/>
          </a:xfrm>
          <a:prstGeom prst="straightConnector1">
            <a:avLst/>
          </a:prstGeom>
          <a:noFill/>
          <a:ln cap="flat" cmpd="sng" w="38100">
            <a:solidFill>
              <a:srgbClr val="00AFC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2" name="Google Shape;72;g227b1bc2b6e_1_13"/>
          <p:cNvSpPr txBox="1"/>
          <p:nvPr/>
        </p:nvSpPr>
        <p:spPr>
          <a:xfrm>
            <a:off x="3212050" y="1575400"/>
            <a:ext cx="2791500" cy="9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00658" lvl="0" marL="36576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0658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0658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0658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0658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g227b1bc2b6e_1_13"/>
          <p:cNvSpPr/>
          <p:nvPr/>
        </p:nvSpPr>
        <p:spPr>
          <a:xfrm>
            <a:off x="388700" y="1238875"/>
            <a:ext cx="2263800" cy="2263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rgbClr val="00AFC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g227b1bc2b6e_1_13"/>
          <p:cNvSpPr txBox="1"/>
          <p:nvPr>
            <p:ph idx="4294967295" type="body"/>
          </p:nvPr>
        </p:nvSpPr>
        <p:spPr>
          <a:xfrm>
            <a:off x="3547575" y="3073138"/>
            <a:ext cx="2312100" cy="7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" sz="16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Goals</a:t>
            </a:r>
            <a:br>
              <a:rPr b="1" lang="en" sz="1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i="1" lang="en" sz="1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Communication preferences? </a:t>
            </a:r>
            <a:endParaRPr i="1"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Social media platforms?</a:t>
            </a:r>
            <a:endParaRPr i="1"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5" name="Google Shape;75;g227b1bc2b6e_1_13"/>
          <p:cNvCxnSpPr/>
          <p:nvPr/>
        </p:nvCxnSpPr>
        <p:spPr>
          <a:xfrm>
            <a:off x="3426863" y="4035950"/>
            <a:ext cx="2530800" cy="0"/>
          </a:xfrm>
          <a:prstGeom prst="straightConnector1">
            <a:avLst/>
          </a:prstGeom>
          <a:noFill/>
          <a:ln cap="flat" cmpd="sng" w="38100">
            <a:solidFill>
              <a:srgbClr val="00AFC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6" name="Google Shape;76;g227b1bc2b6e_1_13"/>
          <p:cNvSpPr txBox="1"/>
          <p:nvPr>
            <p:ph idx="4294967295" type="body"/>
          </p:nvPr>
        </p:nvSpPr>
        <p:spPr>
          <a:xfrm>
            <a:off x="6449625" y="2943625"/>
            <a:ext cx="3041400" cy="1118400"/>
          </a:xfrm>
          <a:prstGeom prst="rect">
            <a:avLst/>
          </a:prstGeom>
          <a:solidFill>
            <a:srgbClr val="EFF4F9"/>
          </a:solidFill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" sz="16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What can we do?</a:t>
            </a:r>
            <a:br>
              <a:rPr b="1" lang="en" sz="1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i="1" lang="en" sz="1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...to help customer achieve their goals? ...to overcome their challenges?</a:t>
            </a:r>
            <a:endParaRPr i="1"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g227b1bc2b6e_1_13"/>
          <p:cNvSpPr txBox="1"/>
          <p:nvPr/>
        </p:nvSpPr>
        <p:spPr>
          <a:xfrm>
            <a:off x="6174200" y="1575400"/>
            <a:ext cx="27915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g227b1bc2b6e_1_13"/>
          <p:cNvSpPr txBox="1"/>
          <p:nvPr/>
        </p:nvSpPr>
        <p:spPr>
          <a:xfrm>
            <a:off x="3214650" y="4168525"/>
            <a:ext cx="2791500" cy="9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00658" lvl="0" marL="36576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0658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0658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0658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00658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g227b1bc2b6e_1_13"/>
          <p:cNvSpPr txBox="1"/>
          <p:nvPr/>
        </p:nvSpPr>
        <p:spPr>
          <a:xfrm>
            <a:off x="6176800" y="4168525"/>
            <a:ext cx="27915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Montserrat"/>
              <a:buChar char="●"/>
            </a:pPr>
            <a:r>
              <a:rPr b="0" i="0" lang="en" sz="10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text here</a:t>
            </a:r>
            <a:endParaRPr b="0" i="0" sz="1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80" name="Google Shape;80;g227b1bc2b6e_1_13"/>
          <p:cNvCxnSpPr/>
          <p:nvPr/>
        </p:nvCxnSpPr>
        <p:spPr>
          <a:xfrm>
            <a:off x="3454725" y="6277000"/>
            <a:ext cx="6105600" cy="0"/>
          </a:xfrm>
          <a:prstGeom prst="straightConnector1">
            <a:avLst/>
          </a:prstGeom>
          <a:noFill/>
          <a:ln cap="flat" cmpd="sng" w="38100">
            <a:solidFill>
              <a:srgbClr val="00AFC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1" name="Google Shape;81;g227b1bc2b6e_1_13"/>
          <p:cNvSpPr txBox="1"/>
          <p:nvPr>
            <p:ph idx="4294967295" type="body"/>
          </p:nvPr>
        </p:nvSpPr>
        <p:spPr>
          <a:xfrm>
            <a:off x="341600" y="4617625"/>
            <a:ext cx="23121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i="1" lang="en" sz="1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Established year? Industry? Size? </a:t>
            </a:r>
            <a:endParaRPr i="1" sz="1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g227b1bc2b6e_1_13"/>
          <p:cNvSpPr txBox="1"/>
          <p:nvPr>
            <p:ph idx="4294967295" type="title"/>
          </p:nvPr>
        </p:nvSpPr>
        <p:spPr>
          <a:xfrm>
            <a:off x="1146450" y="1457675"/>
            <a:ext cx="748500" cy="3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1500">
                <a:solidFill>
                  <a:srgbClr val="00AFCB"/>
                </a:solidFill>
                <a:latin typeface="Montserrat"/>
                <a:ea typeface="Montserrat"/>
                <a:cs typeface="Montserrat"/>
                <a:sym typeface="Montserrat"/>
              </a:rPr>
              <a:t>logo</a:t>
            </a:r>
            <a:endParaRPr b="1" sz="1500">
              <a:solidFill>
                <a:srgbClr val="00AFC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83" name="Google Shape;83;g227b1bc2b6e_1_13"/>
          <p:cNvGrpSpPr/>
          <p:nvPr/>
        </p:nvGrpSpPr>
        <p:grpSpPr>
          <a:xfrm>
            <a:off x="821050" y="1837875"/>
            <a:ext cx="1471500" cy="1065800"/>
            <a:chOff x="784850" y="2000675"/>
            <a:chExt cx="1471500" cy="1065800"/>
          </a:xfrm>
        </p:grpSpPr>
        <p:sp>
          <p:nvSpPr>
            <p:cNvPr id="84" name="Google Shape;84;g227b1bc2b6e_1_13"/>
            <p:cNvSpPr/>
            <p:nvPr/>
          </p:nvSpPr>
          <p:spPr>
            <a:xfrm>
              <a:off x="784850" y="2205175"/>
              <a:ext cx="1471500" cy="861300"/>
            </a:xfrm>
            <a:prstGeom prst="flowChartAlternateProcess">
              <a:avLst/>
            </a:prstGeom>
            <a:solidFill>
              <a:srgbClr val="00AFCB"/>
            </a:solidFill>
            <a:ln cap="flat" cmpd="sng" w="9525">
              <a:solidFill>
                <a:srgbClr val="00AFC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g227b1bc2b6e_1_13"/>
            <p:cNvSpPr/>
            <p:nvPr/>
          </p:nvSpPr>
          <p:spPr>
            <a:xfrm>
              <a:off x="1231400" y="2000675"/>
              <a:ext cx="532500" cy="414600"/>
            </a:xfrm>
            <a:prstGeom prst="blockArc">
              <a:avLst>
                <a:gd fmla="val 10800000" name="adj1"/>
                <a:gd fmla="val 0" name="adj2"/>
                <a:gd fmla="val 25000" name="adj3"/>
              </a:avLst>
            </a:prstGeom>
            <a:solidFill>
              <a:srgbClr val="00AFCB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g227b1bc2b6e_1_13"/>
            <p:cNvSpPr/>
            <p:nvPr/>
          </p:nvSpPr>
          <p:spPr>
            <a:xfrm>
              <a:off x="1840100" y="2205175"/>
              <a:ext cx="100800" cy="861300"/>
            </a:xfrm>
            <a:prstGeom prst="rect">
              <a:avLst/>
            </a:prstGeom>
            <a:solidFill>
              <a:srgbClr val="00AFCB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g227b1bc2b6e_1_13"/>
            <p:cNvSpPr/>
            <p:nvPr/>
          </p:nvSpPr>
          <p:spPr>
            <a:xfrm>
              <a:off x="1054400" y="2205175"/>
              <a:ext cx="100800" cy="861300"/>
            </a:xfrm>
            <a:prstGeom prst="rect">
              <a:avLst/>
            </a:prstGeom>
            <a:solidFill>
              <a:srgbClr val="00AFCB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88" name="Google Shape;88;g227b1bc2b6e_1_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401637" y="6130687"/>
            <a:ext cx="238125" cy="3045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g227b1bc2b6e_1_13"/>
          <p:cNvCxnSpPr/>
          <p:nvPr/>
        </p:nvCxnSpPr>
        <p:spPr>
          <a:xfrm>
            <a:off x="6398775" y="4042850"/>
            <a:ext cx="3143100" cy="0"/>
          </a:xfrm>
          <a:prstGeom prst="straightConnector1">
            <a:avLst/>
          </a:prstGeom>
          <a:noFill/>
          <a:ln cap="flat" cmpd="sng" w="38100">
            <a:solidFill>
              <a:srgbClr val="00AFCB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90" name="Google Shape;90;g227b1bc2b6e_1_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100" y="7214025"/>
            <a:ext cx="726794" cy="238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